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</p:sldIdLst>
  <p:sldSz cy="5143500" cx="9144000"/>
  <p:notesSz cx="6858000" cy="9144000"/>
  <p:embeddedFontLst>
    <p:embeddedFont>
      <p:font typeface="Montserrat"/>
      <p:regular r:id="rId42"/>
      <p:bold r:id="rId43"/>
      <p:italic r:id="rId44"/>
      <p:boldItalic r:id="rId45"/>
    </p:embeddedFont>
    <p:embeddedFont>
      <p:font typeface="Fira Sans Extra Condensed Medium"/>
      <p:regular r:id="rId46"/>
      <p:bold r:id="rId47"/>
      <p:italic r:id="rId48"/>
      <p:boldItalic r:id="rId49"/>
    </p:embeddedFont>
    <p:embeddedFont>
      <p:font typeface="Roboto Condensed"/>
      <p:regular r:id="rId50"/>
      <p:bold r:id="rId51"/>
      <p:italic r:id="rId52"/>
      <p:boldItalic r:id="rId53"/>
    </p:embeddedFont>
    <p:embeddedFont>
      <p:font typeface="Exo 2 Medium"/>
      <p:regular r:id="rId54"/>
      <p:bold r:id="rId55"/>
      <p:italic r:id="rId56"/>
      <p:boldItalic r:id="rId57"/>
    </p:embeddedFont>
    <p:embeddedFont>
      <p:font typeface="Squada One"/>
      <p:regular r:id="rId58"/>
    </p:embeddedFont>
    <p:embeddedFont>
      <p:font typeface="Roboto Condensed Light"/>
      <p:regular r:id="rId59"/>
      <p:bold r:id="rId60"/>
      <p:italic r:id="rId61"/>
      <p:boldItalic r:id="rId62"/>
    </p:embeddedFont>
    <p:embeddedFont>
      <p:font typeface="Proxima Nova Semibold"/>
      <p:regular r:id="rId63"/>
      <p:bold r:id="rId64"/>
      <p:boldItalic r:id="rId65"/>
    </p:embeddedFont>
    <p:embeddedFont>
      <p:font typeface="Exo 2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font" Target="fonts/Montserrat-regular.fntdata"/><Relationship Id="rId41" Type="http://schemas.openxmlformats.org/officeDocument/2006/relationships/slide" Target="slides/slide37.xml"/><Relationship Id="rId44" Type="http://schemas.openxmlformats.org/officeDocument/2006/relationships/font" Target="fonts/Montserrat-italic.fntdata"/><Relationship Id="rId43" Type="http://schemas.openxmlformats.org/officeDocument/2006/relationships/font" Target="fonts/Montserrat-bold.fntdata"/><Relationship Id="rId46" Type="http://schemas.openxmlformats.org/officeDocument/2006/relationships/font" Target="fonts/FiraSansExtraCondensedMedium-regular.fntdata"/><Relationship Id="rId45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FiraSansExtraCondensedMedium-italic.fntdata"/><Relationship Id="rId47" Type="http://schemas.openxmlformats.org/officeDocument/2006/relationships/font" Target="fonts/FiraSansExtraCondensedMedium-bold.fntdata"/><Relationship Id="rId49" Type="http://schemas.openxmlformats.org/officeDocument/2006/relationships/font" Target="fonts/FiraSansExtraCondensedMedium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RobotoCondensedLight-boldItalic.fntdata"/><Relationship Id="rId61" Type="http://schemas.openxmlformats.org/officeDocument/2006/relationships/font" Target="fonts/RobotoCondensedLight-italic.fntdata"/><Relationship Id="rId20" Type="http://schemas.openxmlformats.org/officeDocument/2006/relationships/slide" Target="slides/slide16.xml"/><Relationship Id="rId64" Type="http://schemas.openxmlformats.org/officeDocument/2006/relationships/font" Target="fonts/ProximaNovaSemibold-bold.fntdata"/><Relationship Id="rId63" Type="http://schemas.openxmlformats.org/officeDocument/2006/relationships/font" Target="fonts/ProximaNovaSemibold-regular.fntdata"/><Relationship Id="rId22" Type="http://schemas.openxmlformats.org/officeDocument/2006/relationships/slide" Target="slides/slide18.xml"/><Relationship Id="rId66" Type="http://schemas.openxmlformats.org/officeDocument/2006/relationships/font" Target="fonts/Exo2-regular.fntdata"/><Relationship Id="rId21" Type="http://schemas.openxmlformats.org/officeDocument/2006/relationships/slide" Target="slides/slide17.xml"/><Relationship Id="rId65" Type="http://schemas.openxmlformats.org/officeDocument/2006/relationships/font" Target="fonts/ProximaNovaSemibold-boldItalic.fntdata"/><Relationship Id="rId24" Type="http://schemas.openxmlformats.org/officeDocument/2006/relationships/slide" Target="slides/slide20.xml"/><Relationship Id="rId68" Type="http://schemas.openxmlformats.org/officeDocument/2006/relationships/font" Target="fonts/Exo2-italic.fntdata"/><Relationship Id="rId23" Type="http://schemas.openxmlformats.org/officeDocument/2006/relationships/slide" Target="slides/slide19.xml"/><Relationship Id="rId67" Type="http://schemas.openxmlformats.org/officeDocument/2006/relationships/font" Target="fonts/Exo2-bold.fntdata"/><Relationship Id="rId60" Type="http://schemas.openxmlformats.org/officeDocument/2006/relationships/font" Target="fonts/RobotoCondensedLight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Exo2-bold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obotoCondensed-bold.fntdata"/><Relationship Id="rId50" Type="http://schemas.openxmlformats.org/officeDocument/2006/relationships/font" Target="fonts/RobotoCondensed-regular.fntdata"/><Relationship Id="rId53" Type="http://schemas.openxmlformats.org/officeDocument/2006/relationships/font" Target="fonts/RobotoCondensed-boldItalic.fntdata"/><Relationship Id="rId52" Type="http://schemas.openxmlformats.org/officeDocument/2006/relationships/font" Target="fonts/RobotoCondensed-italic.fntdata"/><Relationship Id="rId11" Type="http://schemas.openxmlformats.org/officeDocument/2006/relationships/slide" Target="slides/slide7.xml"/><Relationship Id="rId55" Type="http://schemas.openxmlformats.org/officeDocument/2006/relationships/font" Target="fonts/Exo2Medium-bold.fntdata"/><Relationship Id="rId10" Type="http://schemas.openxmlformats.org/officeDocument/2006/relationships/slide" Target="slides/slide6.xml"/><Relationship Id="rId54" Type="http://schemas.openxmlformats.org/officeDocument/2006/relationships/font" Target="fonts/Exo2Medium-regular.fntdata"/><Relationship Id="rId13" Type="http://schemas.openxmlformats.org/officeDocument/2006/relationships/slide" Target="slides/slide9.xml"/><Relationship Id="rId57" Type="http://schemas.openxmlformats.org/officeDocument/2006/relationships/font" Target="fonts/Exo2Medium-boldItalic.fntdata"/><Relationship Id="rId12" Type="http://schemas.openxmlformats.org/officeDocument/2006/relationships/slide" Target="slides/slide8.xml"/><Relationship Id="rId56" Type="http://schemas.openxmlformats.org/officeDocument/2006/relationships/font" Target="fonts/Exo2Medium-italic.fntdata"/><Relationship Id="rId15" Type="http://schemas.openxmlformats.org/officeDocument/2006/relationships/slide" Target="slides/slide11.xml"/><Relationship Id="rId59" Type="http://schemas.openxmlformats.org/officeDocument/2006/relationships/font" Target="fonts/RobotoCondensedLight-regular.fntdata"/><Relationship Id="rId14" Type="http://schemas.openxmlformats.org/officeDocument/2006/relationships/slide" Target="slides/slide10.xml"/><Relationship Id="rId58" Type="http://schemas.openxmlformats.org/officeDocument/2006/relationships/font" Target="fonts/SquadaOne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bf396d8de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bf396d8de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7bf396d8de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7bf396d8de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bf396d8d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bf396d8d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8d3b44f08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8d3b44f08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bf396d8d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bf396d8d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bf396d8de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bf396d8de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bf396d8de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bf396d8de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bf396d8de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7bf396d8de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7bf396d8d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7bf396d8d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be1018c2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be1018c2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40422e07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40422e07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7be1018c2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7be1018c2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bf396d8d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bf396d8d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bf396d8d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7bf396d8d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bf396d8d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7bf396d8d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8d3b44f08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8d3b44f08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7bf396d8de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7bf396d8de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bf396d8de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bf396d8de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419515fe0b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419515fe0b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7bf396d8de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7bf396d8de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7bf396d8de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7bf396d8de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8d3b44f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8d3b44f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bf396d8de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bf396d8de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7bf396d8de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7bf396d8de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7bf396d8d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7bf396d8d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7bf396d8de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7bf396d8de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7bf396d8d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7bf396d8d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7bf396d8de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7bf396d8de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7bf396d8de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7bf396d8de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bf396d8d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bf396d8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8d3b44f08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8d3b44f08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be1018c2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be1018c2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be1018c2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be1018c2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bf396d8d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bf396d8d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2" name="Google Shape;72;p1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6" name="Google Shape;76;p1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8" name="Google Shape;78;p1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0" name="Google Shape;80;p1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3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6" name="Google Shape;86;p13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" name="Google Shape;87;p13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2">
  <p:cSld name="CUSTOM_1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16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7" name="Google Shape;97;p16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8" name="Google Shape;98;p16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0" name="Google Shape;100;p16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2" name="Google Shape;102;p16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">
  <p:cSld name="CUSTOM_29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8" name="Google Shape;108;p18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4">
  <p:cSld name="CUSTOM_15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2" name="Google Shape;22;p3"/>
          <p:cNvSpPr txBox="1"/>
          <p:nvPr>
            <p:ph idx="13" type="subTitle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3" name="Google Shape;23;p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" name="Google Shape;24;p3"/>
          <p:cNvSpPr txBox="1"/>
          <p:nvPr>
            <p:ph idx="15" type="subTitle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6" name="Google Shape;26;p3"/>
          <p:cNvSpPr txBox="1"/>
          <p:nvPr>
            <p:ph idx="17" type="subTitle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7" name="Google Shape;27;p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8" name="Google Shape;28;p3"/>
          <p:cNvSpPr txBox="1"/>
          <p:nvPr>
            <p:ph idx="19" type="subTitle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9" name="Google Shape;29;p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0" name="Google Shape;30;p3"/>
          <p:cNvSpPr txBox="1"/>
          <p:nvPr>
            <p:ph idx="21" type="subTitle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6">
  <p:cSld name="CUSTOM_3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6" name="Google Shape;126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CUSTOM_33">
    <p:bg>
      <p:bgPr>
        <a:noFill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subTitle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7" name="Google Shape;47;p8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" name="Google Shape;50;p9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2" name="Google Shape;52;p9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9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9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9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" name="Google Shape;58;p10"/>
          <p:cNvSpPr txBox="1"/>
          <p:nvPr>
            <p:ph idx="2"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" name="Google Shape;60;p10"/>
          <p:cNvSpPr txBox="1"/>
          <p:nvPr>
            <p:ph idx="3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4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2" name="Google Shape;62;p10"/>
          <p:cNvSpPr txBox="1"/>
          <p:nvPr>
            <p:ph idx="5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6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9" Type="http://schemas.openxmlformats.org/officeDocument/2006/relationships/image" Target="../media/image21.png"/><Relationship Id="rId5" Type="http://schemas.openxmlformats.org/officeDocument/2006/relationships/image" Target="../media/image16.png"/><Relationship Id="rId6" Type="http://schemas.openxmlformats.org/officeDocument/2006/relationships/image" Target="../media/image20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1.png"/><Relationship Id="rId4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idx="1" type="subTitle"/>
          </p:nvPr>
        </p:nvSpPr>
        <p:spPr>
          <a:xfrm>
            <a:off x="3322173" y="3302625"/>
            <a:ext cx="56313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0612019 鄧遠祥 0616093 吳柏憲 0616225 張承遠 0616227 陳亭妤 0616228 莊于萱</a:t>
            </a:r>
            <a:endParaRPr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3" name="Google Shape;133;p26"/>
          <p:cNvSpPr txBox="1"/>
          <p:nvPr>
            <p:ph type="ctrTitle"/>
          </p:nvPr>
        </p:nvSpPr>
        <p:spPr>
          <a:xfrm>
            <a:off x="535224" y="1393700"/>
            <a:ext cx="7487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ML Final Project:</a:t>
            </a:r>
            <a:endParaRPr>
              <a:solidFill>
                <a:srgbClr val="43434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34343"/>
                </a:solidFill>
              </a:rPr>
              <a:t>Grade Prediction </a:t>
            </a:r>
            <a:endParaRPr sz="4000">
              <a:solidFill>
                <a:srgbClr val="434343"/>
              </a:solidFill>
            </a:endParaRPr>
          </a:p>
        </p:txBody>
      </p:sp>
      <p:cxnSp>
        <p:nvCxnSpPr>
          <p:cNvPr id="134" name="Google Shape;134;p26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26"/>
          <p:cNvSpPr txBox="1"/>
          <p:nvPr/>
        </p:nvSpPr>
        <p:spPr>
          <a:xfrm>
            <a:off x="481625" y="414800"/>
            <a:ext cx="85380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4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Data Preprocessing</a:t>
            </a:r>
            <a:endParaRPr sz="3500"/>
          </a:p>
        </p:txBody>
      </p:sp>
      <p:cxnSp>
        <p:nvCxnSpPr>
          <p:cNvPr id="233" name="Google Shape;233;p35"/>
          <p:cNvCxnSpPr/>
          <p:nvPr/>
        </p:nvCxnSpPr>
        <p:spPr>
          <a:xfrm rot="10800000">
            <a:off x="3110698" y="2165275"/>
            <a:ext cx="603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5"/>
          <p:cNvCxnSpPr/>
          <p:nvPr/>
        </p:nvCxnSpPr>
        <p:spPr>
          <a:xfrm rot="10800000">
            <a:off x="4280098" y="3191100"/>
            <a:ext cx="486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5"/>
          <p:cNvCxnSpPr/>
          <p:nvPr/>
        </p:nvCxnSpPr>
        <p:spPr>
          <a:xfrm rot="10800000">
            <a:off x="5375998" y="4216567"/>
            <a:ext cx="3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" name="Google Shape;236;p35"/>
          <p:cNvSpPr txBox="1"/>
          <p:nvPr>
            <p:ph idx="4294967295" type="title"/>
          </p:nvPr>
        </p:nvSpPr>
        <p:spPr>
          <a:xfrm>
            <a:off x="1484625" y="1788025"/>
            <a:ext cx="16770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88</a:t>
            </a:r>
            <a:r>
              <a:rPr lang="en" sz="2000"/>
              <a:t>(50%)</a:t>
            </a:r>
            <a:endParaRPr sz="2000"/>
          </a:p>
        </p:txBody>
      </p:sp>
      <p:sp>
        <p:nvSpPr>
          <p:cNvPr id="237" name="Google Shape;237;p35"/>
          <p:cNvSpPr txBox="1"/>
          <p:nvPr>
            <p:ph idx="4294967295" type="title"/>
          </p:nvPr>
        </p:nvSpPr>
        <p:spPr>
          <a:xfrm>
            <a:off x="2616050" y="2813675"/>
            <a:ext cx="16050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44</a:t>
            </a:r>
            <a:r>
              <a:rPr lang="en" sz="2000"/>
              <a:t>(25%)</a:t>
            </a:r>
            <a:endParaRPr sz="2000"/>
          </a:p>
        </p:txBody>
      </p:sp>
      <p:sp>
        <p:nvSpPr>
          <p:cNvPr id="238" name="Google Shape;238;p35"/>
          <p:cNvSpPr txBox="1"/>
          <p:nvPr>
            <p:ph idx="4294967295" type="title"/>
          </p:nvPr>
        </p:nvSpPr>
        <p:spPr>
          <a:xfrm>
            <a:off x="3770900" y="3839325"/>
            <a:ext cx="16050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45</a:t>
            </a:r>
            <a:r>
              <a:rPr lang="en" sz="2000"/>
              <a:t>(25%)</a:t>
            </a:r>
            <a:endParaRPr sz="2000"/>
          </a:p>
        </p:txBody>
      </p:sp>
      <p:sp>
        <p:nvSpPr>
          <p:cNvPr id="239" name="Google Shape;239;p35"/>
          <p:cNvSpPr/>
          <p:nvPr/>
        </p:nvSpPr>
        <p:spPr>
          <a:xfrm>
            <a:off x="3317622" y="1932625"/>
            <a:ext cx="2030400" cy="4638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5"/>
          <p:cNvSpPr txBox="1"/>
          <p:nvPr>
            <p:ph idx="1" type="subTitle"/>
          </p:nvPr>
        </p:nvSpPr>
        <p:spPr>
          <a:xfrm flipH="1">
            <a:off x="3481677" y="1992154"/>
            <a:ext cx="3264900" cy="3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Training Set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1" name="Google Shape;241;p35"/>
          <p:cNvSpPr/>
          <p:nvPr/>
        </p:nvSpPr>
        <p:spPr>
          <a:xfrm>
            <a:off x="4491465" y="2959200"/>
            <a:ext cx="2030400" cy="4638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5"/>
          <p:cNvSpPr/>
          <p:nvPr/>
        </p:nvSpPr>
        <p:spPr>
          <a:xfrm>
            <a:off x="5580342" y="3984667"/>
            <a:ext cx="2030400" cy="4638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5"/>
          <p:cNvSpPr txBox="1"/>
          <p:nvPr>
            <p:ph idx="4294967295" type="subTitle"/>
          </p:nvPr>
        </p:nvSpPr>
        <p:spPr>
          <a:xfrm flipH="1">
            <a:off x="4568051" y="2949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Validation Set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244" name="Google Shape;244;p35"/>
          <p:cNvSpPr txBox="1"/>
          <p:nvPr>
            <p:ph idx="4294967295" type="subTitle"/>
          </p:nvPr>
        </p:nvSpPr>
        <p:spPr>
          <a:xfrm flipH="1">
            <a:off x="5687540" y="3984666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Testing Set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5" name="Google Shape;245;p35"/>
          <p:cNvSpPr txBox="1"/>
          <p:nvPr/>
        </p:nvSpPr>
        <p:spPr>
          <a:xfrm>
            <a:off x="2849975" y="1091575"/>
            <a:ext cx="41037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Exo 2"/>
                <a:ea typeface="Exo 2"/>
                <a:cs typeface="Exo 2"/>
                <a:sym typeface="Exo 2"/>
              </a:rPr>
              <a:t>For Image classification:</a:t>
            </a:r>
            <a:endParaRPr b="1" sz="2000"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Exo 2"/>
                <a:ea typeface="Exo 2"/>
                <a:cs typeface="Exo 2"/>
                <a:sym typeface="Exo 2"/>
              </a:rPr>
              <a:t>(CNN model)</a:t>
            </a:r>
            <a:endParaRPr b="1" sz="2000"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Data Preprocessing</a:t>
            </a:r>
            <a:endParaRPr sz="3500"/>
          </a:p>
        </p:txBody>
      </p:sp>
      <p:cxnSp>
        <p:nvCxnSpPr>
          <p:cNvPr id="251" name="Google Shape;251;p36"/>
          <p:cNvCxnSpPr/>
          <p:nvPr/>
        </p:nvCxnSpPr>
        <p:spPr>
          <a:xfrm rot="10800000">
            <a:off x="3110698" y="2727100"/>
            <a:ext cx="603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36"/>
          <p:cNvCxnSpPr/>
          <p:nvPr/>
        </p:nvCxnSpPr>
        <p:spPr>
          <a:xfrm rot="10800000">
            <a:off x="4280098" y="3752925"/>
            <a:ext cx="486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36"/>
          <p:cNvSpPr txBox="1"/>
          <p:nvPr>
            <p:ph idx="4294967295" type="title"/>
          </p:nvPr>
        </p:nvSpPr>
        <p:spPr>
          <a:xfrm>
            <a:off x="1302900" y="2349850"/>
            <a:ext cx="18588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123</a:t>
            </a:r>
            <a:r>
              <a:rPr lang="en" sz="2000"/>
              <a:t>(75%)</a:t>
            </a:r>
            <a:endParaRPr sz="2000"/>
          </a:p>
        </p:txBody>
      </p:sp>
      <p:sp>
        <p:nvSpPr>
          <p:cNvPr id="254" name="Google Shape;254;p36"/>
          <p:cNvSpPr txBox="1"/>
          <p:nvPr>
            <p:ph idx="4294967295" type="title"/>
          </p:nvPr>
        </p:nvSpPr>
        <p:spPr>
          <a:xfrm>
            <a:off x="2616050" y="3375500"/>
            <a:ext cx="16050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53</a:t>
            </a:r>
            <a:r>
              <a:rPr lang="en" sz="2000"/>
              <a:t>(25%)</a:t>
            </a:r>
            <a:endParaRPr sz="2000"/>
          </a:p>
        </p:txBody>
      </p:sp>
      <p:sp>
        <p:nvSpPr>
          <p:cNvPr id="255" name="Google Shape;255;p36"/>
          <p:cNvSpPr/>
          <p:nvPr/>
        </p:nvSpPr>
        <p:spPr>
          <a:xfrm>
            <a:off x="3317622" y="2494450"/>
            <a:ext cx="2030400" cy="4638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6"/>
          <p:cNvSpPr txBox="1"/>
          <p:nvPr>
            <p:ph idx="1" type="subTitle"/>
          </p:nvPr>
        </p:nvSpPr>
        <p:spPr>
          <a:xfrm flipH="1">
            <a:off x="3481677" y="2553979"/>
            <a:ext cx="3264900" cy="3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Training Set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7" name="Google Shape;257;p36"/>
          <p:cNvSpPr/>
          <p:nvPr/>
        </p:nvSpPr>
        <p:spPr>
          <a:xfrm>
            <a:off x="4491465" y="3521025"/>
            <a:ext cx="2030400" cy="4638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6"/>
          <p:cNvSpPr txBox="1"/>
          <p:nvPr>
            <p:ph idx="4294967295" type="subTitle"/>
          </p:nvPr>
        </p:nvSpPr>
        <p:spPr>
          <a:xfrm flipH="1">
            <a:off x="4568051" y="3511250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Validation Set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259" name="Google Shape;259;p36"/>
          <p:cNvSpPr txBox="1"/>
          <p:nvPr/>
        </p:nvSpPr>
        <p:spPr>
          <a:xfrm>
            <a:off x="2724650" y="1145975"/>
            <a:ext cx="39003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Exo 2"/>
                <a:ea typeface="Exo 2"/>
                <a:cs typeface="Exo 2"/>
                <a:sym typeface="Exo 2"/>
              </a:rPr>
              <a:t>For other models:</a:t>
            </a:r>
            <a:endParaRPr b="1" sz="2000"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Exo 2 Medium"/>
                <a:ea typeface="Exo 2 Medium"/>
                <a:cs typeface="Exo 2 Medium"/>
                <a:sym typeface="Exo 2 Medium"/>
              </a:rPr>
              <a:t>(RandomForest, </a:t>
            </a:r>
            <a:endParaRPr sz="1600">
              <a:latin typeface="Exo 2 Medium"/>
              <a:ea typeface="Exo 2 Medium"/>
              <a:cs typeface="Exo 2 Medium"/>
              <a:sym typeface="Exo 2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Exo 2 Medium"/>
                <a:ea typeface="Exo 2 Medium"/>
                <a:cs typeface="Exo 2 Medium"/>
                <a:sym typeface="Exo 2 Medium"/>
              </a:rPr>
              <a:t>Logistic Regression)</a:t>
            </a:r>
            <a:endParaRPr sz="2000">
              <a:latin typeface="Exo 2 Medium"/>
              <a:ea typeface="Exo 2 Medium"/>
              <a:cs typeface="Exo 2 Medium"/>
              <a:sym typeface="Exo 2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Data Augmentation</a:t>
            </a:r>
            <a:endParaRPr sz="3500"/>
          </a:p>
        </p:txBody>
      </p:sp>
      <p:sp>
        <p:nvSpPr>
          <p:cNvPr id="265" name="Google Shape;265;p37"/>
          <p:cNvSpPr txBox="1"/>
          <p:nvPr/>
        </p:nvSpPr>
        <p:spPr>
          <a:xfrm>
            <a:off x="2030275" y="1252325"/>
            <a:ext cx="6090300" cy="35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Translate, Rotate, Zoom picture to get more data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8"/>
          <p:cNvSpPr txBox="1"/>
          <p:nvPr>
            <p:ph type="ctrTitle"/>
          </p:nvPr>
        </p:nvSpPr>
        <p:spPr>
          <a:xfrm flipH="1">
            <a:off x="1869851" y="1347050"/>
            <a:ext cx="60804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271" name="Google Shape;271;p38"/>
          <p:cNvSpPr txBox="1"/>
          <p:nvPr>
            <p:ph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72" name="Google Shape;272;p38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38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9"/>
          <p:cNvSpPr txBox="1"/>
          <p:nvPr>
            <p:ph idx="2" type="ctrTitle"/>
          </p:nvPr>
        </p:nvSpPr>
        <p:spPr>
          <a:xfrm>
            <a:off x="1444500" y="176325"/>
            <a:ext cx="6451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Image Visualization</a:t>
            </a:r>
            <a:endParaRPr sz="3000"/>
          </a:p>
        </p:txBody>
      </p:sp>
      <p:pic>
        <p:nvPicPr>
          <p:cNvPr id="279" name="Google Shape;27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7913" y="1171350"/>
            <a:ext cx="4068173" cy="371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0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285" name="Google Shape;2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26750"/>
            <a:ext cx="8839197" cy="2959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25" y="473363"/>
            <a:ext cx="2284175" cy="158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6600" y="487525"/>
            <a:ext cx="2284175" cy="1553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0769" y="508813"/>
            <a:ext cx="2271130" cy="1510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1"/>
          <p:cNvSpPr txBox="1"/>
          <p:nvPr/>
        </p:nvSpPr>
        <p:spPr>
          <a:xfrm>
            <a:off x="516263" y="2094825"/>
            <a:ext cx="18774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平均讀書時間(小時)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94" name="Google Shape;294;p41"/>
          <p:cNvSpPr txBox="1"/>
          <p:nvPr/>
        </p:nvSpPr>
        <p:spPr>
          <a:xfrm>
            <a:off x="2800538" y="2019250"/>
            <a:ext cx="18774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第幾類組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95" name="Google Shape;295;p41"/>
          <p:cNvSpPr txBox="1"/>
          <p:nvPr/>
        </p:nvSpPr>
        <p:spPr>
          <a:xfrm>
            <a:off x="5173050" y="2054700"/>
            <a:ext cx="18774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平均睡眠時間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296" name="Google Shape;296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91900" y="541862"/>
            <a:ext cx="2121600" cy="144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41"/>
          <p:cNvSpPr txBox="1"/>
          <p:nvPr/>
        </p:nvSpPr>
        <p:spPr>
          <a:xfrm>
            <a:off x="7221925" y="2057050"/>
            <a:ext cx="17733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平均成績%數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298" name="Google Shape;298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3000" y="2664575"/>
            <a:ext cx="2337550" cy="163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41"/>
          <p:cNvSpPr txBox="1"/>
          <p:nvPr/>
        </p:nvSpPr>
        <p:spPr>
          <a:xfrm>
            <a:off x="3527688" y="4445200"/>
            <a:ext cx="2088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成績 &amp; 每天花多少時間休閒娛樂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300" name="Google Shape;300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85088" y="2630163"/>
            <a:ext cx="2430616" cy="16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1"/>
          <p:cNvSpPr txBox="1"/>
          <p:nvPr/>
        </p:nvSpPr>
        <p:spPr>
          <a:xfrm>
            <a:off x="656750" y="4521375"/>
            <a:ext cx="2088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成績 &amp; 讀書時間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302" name="Google Shape;302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46925" y="2661717"/>
            <a:ext cx="2337550" cy="160187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1"/>
          <p:cNvSpPr txBox="1"/>
          <p:nvPr/>
        </p:nvSpPr>
        <p:spPr>
          <a:xfrm>
            <a:off x="6371388" y="4518475"/>
            <a:ext cx="2088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成績 &amp; 對自己科系喜歡程度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2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309" name="Google Shape;309;p42"/>
          <p:cNvSpPr txBox="1"/>
          <p:nvPr/>
        </p:nvSpPr>
        <p:spPr>
          <a:xfrm>
            <a:off x="2142625" y="1123900"/>
            <a:ext cx="5043900" cy="16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Seems that there is no obvious relation between grade and features, so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0" name="Google Shape;310;p42"/>
          <p:cNvSpPr txBox="1"/>
          <p:nvPr/>
        </p:nvSpPr>
        <p:spPr>
          <a:xfrm>
            <a:off x="361250" y="2050200"/>
            <a:ext cx="4228800" cy="10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We simply the question to predict whether the person’s grade is above 40%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Or under 40%.</a:t>
            </a:r>
            <a:endParaRPr sz="16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11" name="Google Shape;311;p42"/>
          <p:cNvSpPr/>
          <p:nvPr/>
        </p:nvSpPr>
        <p:spPr>
          <a:xfrm>
            <a:off x="6475625" y="2520125"/>
            <a:ext cx="2062200" cy="8826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Grade above 40%</a:t>
            </a:r>
            <a:endParaRPr b="1"/>
          </a:p>
        </p:txBody>
      </p:sp>
      <p:sp>
        <p:nvSpPr>
          <p:cNvPr id="312" name="Google Shape;312;p42"/>
          <p:cNvSpPr/>
          <p:nvPr/>
        </p:nvSpPr>
        <p:spPr>
          <a:xfrm>
            <a:off x="6475625" y="3731725"/>
            <a:ext cx="2062200" cy="8826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Grade below 40%</a:t>
            </a:r>
            <a:endParaRPr b="1"/>
          </a:p>
        </p:txBody>
      </p:sp>
      <p:sp>
        <p:nvSpPr>
          <p:cNvPr id="313" name="Google Shape;313;p42"/>
          <p:cNvSpPr/>
          <p:nvPr/>
        </p:nvSpPr>
        <p:spPr>
          <a:xfrm>
            <a:off x="3731300" y="3025600"/>
            <a:ext cx="2062200" cy="8826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Grade from 0~100%</a:t>
            </a:r>
            <a:endParaRPr b="1"/>
          </a:p>
        </p:txBody>
      </p:sp>
      <p:cxnSp>
        <p:nvCxnSpPr>
          <p:cNvPr id="314" name="Google Shape;314;p42"/>
          <p:cNvCxnSpPr>
            <a:stCxn id="313" idx="3"/>
            <a:endCxn id="311" idx="1"/>
          </p:cNvCxnSpPr>
          <p:nvPr/>
        </p:nvCxnSpPr>
        <p:spPr>
          <a:xfrm flipH="1" rot="10800000">
            <a:off x="5793500" y="2961400"/>
            <a:ext cx="682200" cy="50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5" name="Google Shape;315;p42"/>
          <p:cNvCxnSpPr/>
          <p:nvPr/>
        </p:nvCxnSpPr>
        <p:spPr>
          <a:xfrm>
            <a:off x="5793500" y="3466900"/>
            <a:ext cx="682200" cy="50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6" name="Google Shape;316;p42"/>
          <p:cNvSpPr txBox="1"/>
          <p:nvPr/>
        </p:nvSpPr>
        <p:spPr>
          <a:xfrm>
            <a:off x="634075" y="3402725"/>
            <a:ext cx="26238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Georgia"/>
                <a:ea typeface="Georgia"/>
                <a:cs typeface="Georgia"/>
                <a:sym typeface="Georgia"/>
              </a:rPr>
              <a:t>Why 40%?</a:t>
            </a:r>
            <a:endParaRPr sz="3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7" name="Google Shape;317;p42"/>
          <p:cNvSpPr txBox="1"/>
          <p:nvPr/>
        </p:nvSpPr>
        <p:spPr>
          <a:xfrm>
            <a:off x="255400" y="4148800"/>
            <a:ext cx="39543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highlight>
                  <a:srgbClr val="F9CB9C"/>
                </a:highlight>
                <a:latin typeface="Exo 2 Medium"/>
                <a:ea typeface="Exo 2 Medium"/>
                <a:cs typeface="Exo 2 Medium"/>
                <a:sym typeface="Exo 2 Medium"/>
              </a:rPr>
              <a:t>For Recommendation</a:t>
            </a:r>
            <a:endParaRPr sz="3000">
              <a:highlight>
                <a:srgbClr val="F9CB9C"/>
              </a:highlight>
              <a:latin typeface="Exo 2 Medium"/>
              <a:ea typeface="Exo 2 Medium"/>
              <a:cs typeface="Exo 2 Medium"/>
              <a:sym typeface="Exo 2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3"/>
          <p:cNvSpPr txBox="1"/>
          <p:nvPr>
            <p:ph type="ctrTitle"/>
          </p:nvPr>
        </p:nvSpPr>
        <p:spPr>
          <a:xfrm flipH="1">
            <a:off x="1179974" y="1347050"/>
            <a:ext cx="6290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Construction-CNN</a:t>
            </a:r>
            <a:endParaRPr/>
          </a:p>
        </p:txBody>
      </p:sp>
      <p:sp>
        <p:nvSpPr>
          <p:cNvPr id="323" name="Google Shape;323;p43"/>
          <p:cNvSpPr txBox="1"/>
          <p:nvPr>
            <p:ph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324" name="Google Shape;324;p43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43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here the subtitle if you need it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4"/>
          <p:cNvSpPr txBox="1"/>
          <p:nvPr>
            <p:ph idx="2" type="ctrTitle"/>
          </p:nvPr>
        </p:nvSpPr>
        <p:spPr>
          <a:xfrm>
            <a:off x="1444500" y="176325"/>
            <a:ext cx="6451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Convolutional Neural Network</a:t>
            </a:r>
            <a:endParaRPr sz="3000"/>
          </a:p>
        </p:txBody>
      </p:sp>
      <p:pic>
        <p:nvPicPr>
          <p:cNvPr id="331" name="Google Shape;33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7375" y="1435400"/>
            <a:ext cx="6279702" cy="336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1" name="Google Shape;141;p27"/>
          <p:cNvSpPr txBox="1"/>
          <p:nvPr>
            <p:ph idx="2" type="ctrTitle"/>
          </p:nvPr>
        </p:nvSpPr>
        <p:spPr>
          <a:xfrm>
            <a:off x="390296" y="462228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r>
              <a:rPr lang="en" sz="1800"/>
              <a:t>Introduction</a:t>
            </a:r>
            <a:endParaRPr sz="1800"/>
          </a:p>
        </p:txBody>
      </p:sp>
      <p:sp>
        <p:nvSpPr>
          <p:cNvPr id="142" name="Google Shape;142;p27"/>
          <p:cNvSpPr txBox="1"/>
          <p:nvPr>
            <p:ph idx="9" type="ctrTitle"/>
          </p:nvPr>
        </p:nvSpPr>
        <p:spPr>
          <a:xfrm>
            <a:off x="260700" y="1515788"/>
            <a:ext cx="2103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Data Pre-Processing</a:t>
            </a:r>
            <a:endParaRPr sz="1800"/>
          </a:p>
        </p:txBody>
      </p:sp>
      <p:sp>
        <p:nvSpPr>
          <p:cNvPr id="143" name="Google Shape;143;p27"/>
          <p:cNvSpPr txBox="1"/>
          <p:nvPr>
            <p:ph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4" name="Google Shape;144;p27"/>
          <p:cNvSpPr txBox="1"/>
          <p:nvPr>
            <p:ph idx="5" type="title"/>
          </p:nvPr>
        </p:nvSpPr>
        <p:spPr>
          <a:xfrm>
            <a:off x="2100981" y="239711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5" name="Google Shape;145;p27"/>
          <p:cNvSpPr txBox="1"/>
          <p:nvPr>
            <p:ph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46" name="Google Shape;146;p27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27"/>
          <p:cNvCxnSpPr/>
          <p:nvPr/>
        </p:nvCxnSpPr>
        <p:spPr>
          <a:xfrm>
            <a:off x="5690950" y="3113400"/>
            <a:ext cx="0" cy="20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7"/>
          <p:cNvSpPr txBox="1"/>
          <p:nvPr>
            <p:ph idx="6" type="title"/>
          </p:nvPr>
        </p:nvSpPr>
        <p:spPr>
          <a:xfrm>
            <a:off x="5764583" y="225166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49" name="Google Shape;149;p27"/>
          <p:cNvSpPr txBox="1"/>
          <p:nvPr>
            <p:ph idx="7" type="title"/>
          </p:nvPr>
        </p:nvSpPr>
        <p:spPr>
          <a:xfrm>
            <a:off x="5764583" y="32488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150" name="Google Shape;150;p27"/>
          <p:cNvSpPr txBox="1"/>
          <p:nvPr>
            <p:ph idx="8" type="title"/>
          </p:nvPr>
        </p:nvSpPr>
        <p:spPr>
          <a:xfrm>
            <a:off x="5751008" y="4114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151" name="Google Shape;151;p27"/>
          <p:cNvSpPr txBox="1"/>
          <p:nvPr>
            <p:ph idx="14" type="ctrTitle"/>
          </p:nvPr>
        </p:nvSpPr>
        <p:spPr>
          <a:xfrm>
            <a:off x="390296" y="2467061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Data Visualization</a:t>
            </a:r>
            <a:endParaRPr sz="1800"/>
          </a:p>
        </p:txBody>
      </p:sp>
      <p:sp>
        <p:nvSpPr>
          <p:cNvPr id="152" name="Google Shape;152;p27"/>
          <p:cNvSpPr txBox="1"/>
          <p:nvPr>
            <p:ph idx="16" type="ctrTitle"/>
          </p:nvPr>
        </p:nvSpPr>
        <p:spPr>
          <a:xfrm>
            <a:off x="6654133" y="22748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Construction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-Random Forest</a:t>
            </a:r>
            <a:endParaRPr/>
          </a:p>
        </p:txBody>
      </p:sp>
      <p:sp>
        <p:nvSpPr>
          <p:cNvPr id="153" name="Google Shape;153;p27"/>
          <p:cNvSpPr txBox="1"/>
          <p:nvPr>
            <p:ph idx="18" type="ctrTitle"/>
          </p:nvPr>
        </p:nvSpPr>
        <p:spPr>
          <a:xfrm>
            <a:off x="6654133" y="324882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and Future Work</a:t>
            </a:r>
            <a:endParaRPr/>
          </a:p>
        </p:txBody>
      </p:sp>
      <p:sp>
        <p:nvSpPr>
          <p:cNvPr id="154" name="Google Shape;154;p27"/>
          <p:cNvSpPr txBox="1"/>
          <p:nvPr>
            <p:ph idx="20" type="ctrTitle"/>
          </p:nvPr>
        </p:nvSpPr>
        <p:spPr>
          <a:xfrm>
            <a:off x="6654133" y="4114028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55" name="Google Shape;155;p27"/>
          <p:cNvSpPr txBox="1"/>
          <p:nvPr>
            <p:ph idx="5" type="title"/>
          </p:nvPr>
        </p:nvSpPr>
        <p:spPr>
          <a:xfrm>
            <a:off x="2135056" y="3224555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6" name="Google Shape;156;p27"/>
          <p:cNvSpPr txBox="1"/>
          <p:nvPr>
            <p:ph idx="14" type="ctrTitle"/>
          </p:nvPr>
        </p:nvSpPr>
        <p:spPr>
          <a:xfrm>
            <a:off x="-309298" y="3278438"/>
            <a:ext cx="2890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Model Construction  -CNN</a:t>
            </a:r>
            <a:endParaRPr sz="1800"/>
          </a:p>
        </p:txBody>
      </p:sp>
      <p:sp>
        <p:nvSpPr>
          <p:cNvPr id="157" name="Google Shape;157;p27"/>
          <p:cNvSpPr txBox="1"/>
          <p:nvPr>
            <p:ph idx="6" type="title"/>
          </p:nvPr>
        </p:nvSpPr>
        <p:spPr>
          <a:xfrm>
            <a:off x="5764583" y="130091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58" name="Google Shape;158;p27"/>
          <p:cNvSpPr txBox="1"/>
          <p:nvPr>
            <p:ph idx="16" type="ctrTitle"/>
          </p:nvPr>
        </p:nvSpPr>
        <p:spPr>
          <a:xfrm>
            <a:off x="6504133" y="130093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Construction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-Logistic Regression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5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Pretrained CNN</a:t>
            </a:r>
            <a:endParaRPr sz="3000"/>
          </a:p>
        </p:txBody>
      </p:sp>
      <p:sp>
        <p:nvSpPr>
          <p:cNvPr id="337" name="Google Shape;337;p45"/>
          <p:cNvSpPr txBox="1"/>
          <p:nvPr/>
        </p:nvSpPr>
        <p:spPr>
          <a:xfrm>
            <a:off x="1891975" y="1172050"/>
            <a:ext cx="5731200" cy="19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Resnet34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: A CNN model  that have been</a:t>
            </a:r>
            <a:r>
              <a:rPr lang="en" u="sng">
                <a:latin typeface="Georgia"/>
                <a:ea typeface="Georgia"/>
                <a:cs typeface="Georgia"/>
                <a:sym typeface="Georgia"/>
              </a:rPr>
              <a:t> pre-trained on ImageNet.</a:t>
            </a:r>
            <a:endParaRPr u="sng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34 means layer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Other models like: VGG16, MobileNet…...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38" name="Google Shape;33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0225" y="2695250"/>
            <a:ext cx="7082825" cy="224612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45"/>
          <p:cNvSpPr txBox="1"/>
          <p:nvPr/>
        </p:nvSpPr>
        <p:spPr>
          <a:xfrm>
            <a:off x="297050" y="2695250"/>
            <a:ext cx="1508700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Construct Model: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40" name="Google Shape;340;p45"/>
          <p:cNvCxnSpPr/>
          <p:nvPr/>
        </p:nvCxnSpPr>
        <p:spPr>
          <a:xfrm>
            <a:off x="6118125" y="1574025"/>
            <a:ext cx="644400" cy="33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1" name="Google Shape;341;p45"/>
          <p:cNvSpPr txBox="1"/>
          <p:nvPr/>
        </p:nvSpPr>
        <p:spPr>
          <a:xfrm>
            <a:off x="6007750" y="1958988"/>
            <a:ext cx="19944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highlight>
                  <a:srgbClr val="F6B26B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Transfer learning</a:t>
            </a:r>
            <a:endParaRPr b="1" sz="2000">
              <a:highlight>
                <a:srgbClr val="F6B26B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6"/>
          <p:cNvSpPr txBox="1"/>
          <p:nvPr>
            <p:ph idx="2" type="ctrTitle"/>
          </p:nvPr>
        </p:nvSpPr>
        <p:spPr>
          <a:xfrm>
            <a:off x="1924065" y="240525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Using Fastai-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A deep learning library</a:t>
            </a:r>
            <a:endParaRPr sz="3000"/>
          </a:p>
        </p:txBody>
      </p:sp>
      <p:pic>
        <p:nvPicPr>
          <p:cNvPr id="347" name="Google Shape;347;p46"/>
          <p:cNvPicPr preferRelativeResize="0"/>
          <p:nvPr/>
        </p:nvPicPr>
        <p:blipFill rotWithShape="1">
          <a:blip r:embed="rId3">
            <a:alphaModFix/>
          </a:blip>
          <a:srcRect b="1864" l="0" r="21996" t="0"/>
          <a:stretch/>
        </p:blipFill>
        <p:spPr>
          <a:xfrm>
            <a:off x="234750" y="1256625"/>
            <a:ext cx="3560876" cy="2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6"/>
          <p:cNvSpPr txBox="1"/>
          <p:nvPr/>
        </p:nvSpPr>
        <p:spPr>
          <a:xfrm>
            <a:off x="256925" y="4253350"/>
            <a:ext cx="35226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Use lr_find to find the appropriate learning rate.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49" name="Google Shape;34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9325" y="2102650"/>
            <a:ext cx="4467225" cy="178117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6"/>
          <p:cNvSpPr txBox="1"/>
          <p:nvPr/>
        </p:nvSpPr>
        <p:spPr>
          <a:xfrm>
            <a:off x="4357225" y="1388650"/>
            <a:ext cx="35226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Then use the appropriate learning rate to train model.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7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losses cases</a:t>
            </a:r>
            <a:endParaRPr/>
          </a:p>
        </p:txBody>
      </p:sp>
      <p:pic>
        <p:nvPicPr>
          <p:cNvPr id="356" name="Google Shape;35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1275" y="1132600"/>
            <a:ext cx="5567801" cy="341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8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Results</a:t>
            </a:r>
            <a:endParaRPr sz="3000"/>
          </a:p>
        </p:txBody>
      </p:sp>
      <p:pic>
        <p:nvPicPr>
          <p:cNvPr id="362" name="Google Shape;36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226" y="1519838"/>
            <a:ext cx="4094300" cy="3195075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8"/>
          <p:cNvSpPr txBox="1"/>
          <p:nvPr/>
        </p:nvSpPr>
        <p:spPr>
          <a:xfrm>
            <a:off x="4787700" y="4045850"/>
            <a:ext cx="43563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Got Accuracy: 60%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64" name="Google Shape;364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0175" y="1210413"/>
            <a:ext cx="4137699" cy="2642485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8"/>
          <p:cNvSpPr txBox="1"/>
          <p:nvPr/>
        </p:nvSpPr>
        <p:spPr>
          <a:xfrm>
            <a:off x="1909925" y="4639550"/>
            <a:ext cx="11955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Predicted</a:t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66" name="Google Shape;366;p48"/>
          <p:cNvSpPr txBox="1"/>
          <p:nvPr/>
        </p:nvSpPr>
        <p:spPr>
          <a:xfrm>
            <a:off x="56300" y="2993013"/>
            <a:ext cx="11955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Actual</a:t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67" name="Google Shape;367;p48"/>
          <p:cNvSpPr txBox="1"/>
          <p:nvPr/>
        </p:nvSpPr>
        <p:spPr>
          <a:xfrm>
            <a:off x="1982125" y="913925"/>
            <a:ext cx="25518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Condensed"/>
                <a:ea typeface="Roboto Condensed"/>
                <a:cs typeface="Roboto Condensed"/>
                <a:sym typeface="Roboto Condensed"/>
              </a:rPr>
              <a:t>First: grade above 40%</a:t>
            </a:r>
            <a:endParaRPr b="1"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Condensed"/>
                <a:ea typeface="Roboto Condensed"/>
                <a:cs typeface="Roboto Condensed"/>
                <a:sym typeface="Roboto Condensed"/>
              </a:rPr>
              <a:t>Second : grade under 40%</a:t>
            </a:r>
            <a:endParaRPr b="1" sz="16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68" name="Google Shape;368;p48"/>
          <p:cNvSpPr txBox="1"/>
          <p:nvPr/>
        </p:nvSpPr>
        <p:spPr>
          <a:xfrm>
            <a:off x="7254000" y="3012975"/>
            <a:ext cx="786300" cy="2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highlight>
                  <a:srgbClr val="FFFFFF"/>
                </a:highlight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first</a:t>
            </a:r>
            <a:endParaRPr sz="1000">
              <a:highlight>
                <a:srgbClr val="FFFFFF"/>
              </a:highlight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69" name="Google Shape;369;p48"/>
          <p:cNvSpPr txBox="1"/>
          <p:nvPr/>
        </p:nvSpPr>
        <p:spPr>
          <a:xfrm>
            <a:off x="7181775" y="3149325"/>
            <a:ext cx="786300" cy="2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highlight>
                  <a:srgbClr val="FFFFFF"/>
                </a:highlight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second</a:t>
            </a:r>
            <a:endParaRPr sz="800">
              <a:highlight>
                <a:srgbClr val="FFFFFF"/>
              </a:highlight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9"/>
          <p:cNvSpPr txBox="1"/>
          <p:nvPr>
            <p:ph type="ctrTitle"/>
          </p:nvPr>
        </p:nvSpPr>
        <p:spPr>
          <a:xfrm flipH="1">
            <a:off x="2260329" y="23864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Construction-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</p:txBody>
      </p:sp>
      <p:sp>
        <p:nvSpPr>
          <p:cNvPr id="375" name="Google Shape;375;p49"/>
          <p:cNvSpPr txBox="1"/>
          <p:nvPr>
            <p:ph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376" name="Google Shape;376;p49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0"/>
          <p:cNvSpPr txBox="1"/>
          <p:nvPr>
            <p:ph idx="2" type="ctrTitle"/>
          </p:nvPr>
        </p:nvSpPr>
        <p:spPr>
          <a:xfrm>
            <a:off x="1412400" y="200400"/>
            <a:ext cx="6451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Logistic Regression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Using sklearn</a:t>
            </a:r>
            <a:endParaRPr sz="3000"/>
          </a:p>
        </p:txBody>
      </p:sp>
      <p:pic>
        <p:nvPicPr>
          <p:cNvPr id="382" name="Google Shape;38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400" y="1883980"/>
            <a:ext cx="6261525" cy="188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1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  <p:pic>
        <p:nvPicPr>
          <p:cNvPr id="388" name="Google Shape;38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150" y="1387250"/>
            <a:ext cx="3848100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51"/>
          <p:cNvSpPr txBox="1"/>
          <p:nvPr/>
        </p:nvSpPr>
        <p:spPr>
          <a:xfrm>
            <a:off x="618025" y="4357650"/>
            <a:ext cx="27603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For holdout validation: Accuracy: 78%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For k-fold validation: Accuracy: 75%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390" name="Google Shape;39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125" y="1281938"/>
            <a:ext cx="3377754" cy="2753799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51"/>
          <p:cNvSpPr txBox="1"/>
          <p:nvPr/>
        </p:nvSpPr>
        <p:spPr>
          <a:xfrm>
            <a:off x="-65975" y="2459525"/>
            <a:ext cx="684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Actual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92" name="Google Shape;392;p51"/>
          <p:cNvSpPr txBox="1"/>
          <p:nvPr/>
        </p:nvSpPr>
        <p:spPr>
          <a:xfrm>
            <a:off x="1584650" y="4035725"/>
            <a:ext cx="10047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predicted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93" name="Google Shape;393;p51"/>
          <p:cNvSpPr txBox="1"/>
          <p:nvPr/>
        </p:nvSpPr>
        <p:spPr>
          <a:xfrm>
            <a:off x="2348525" y="703600"/>
            <a:ext cx="25518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Condensed"/>
                <a:ea typeface="Roboto Condensed"/>
                <a:cs typeface="Roboto Condensed"/>
                <a:sym typeface="Roboto Condensed"/>
              </a:rPr>
              <a:t>0: grade above 40%</a:t>
            </a:r>
            <a:endParaRPr b="1"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Condensed"/>
                <a:ea typeface="Roboto Condensed"/>
                <a:cs typeface="Roboto Condensed"/>
                <a:sym typeface="Roboto Condensed"/>
              </a:rPr>
              <a:t>1 : grade under 40%</a:t>
            </a:r>
            <a:endParaRPr b="1" sz="16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94" name="Google Shape;394;p51"/>
          <p:cNvSpPr txBox="1"/>
          <p:nvPr/>
        </p:nvSpPr>
        <p:spPr>
          <a:xfrm>
            <a:off x="3941075" y="4128225"/>
            <a:ext cx="2516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 of 0: 76%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 of 1: 81%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Sensitivity of 0: 83%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Sensitivity of 1:  73%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2"/>
          <p:cNvSpPr txBox="1"/>
          <p:nvPr>
            <p:ph type="ctrTitle"/>
          </p:nvPr>
        </p:nvSpPr>
        <p:spPr>
          <a:xfrm flipH="1">
            <a:off x="1698072" y="22747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Construction-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400" name="Google Shape;400;p52"/>
          <p:cNvSpPr txBox="1"/>
          <p:nvPr>
            <p:ph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401" name="Google Shape;401;p52"/>
          <p:cNvCxnSpPr/>
          <p:nvPr/>
        </p:nvCxnSpPr>
        <p:spPr>
          <a:xfrm>
            <a:off x="7015900" y="-35700"/>
            <a:ext cx="0" cy="238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3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sklearn</a:t>
            </a:r>
            <a:endParaRPr/>
          </a:p>
        </p:txBody>
      </p:sp>
      <p:pic>
        <p:nvPicPr>
          <p:cNvPr id="407" name="Google Shape;40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8650" y="1619887"/>
            <a:ext cx="5476150" cy="190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4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413" name="Google Shape;41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005" y="1432400"/>
            <a:ext cx="3876675" cy="262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388" y="1432400"/>
            <a:ext cx="3232464" cy="2753799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54"/>
          <p:cNvSpPr txBox="1"/>
          <p:nvPr/>
        </p:nvSpPr>
        <p:spPr>
          <a:xfrm>
            <a:off x="618025" y="4357650"/>
            <a:ext cx="27603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For holdout validation: Accuracy: 75%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For k-fold validation: Accuracy: 74%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16" name="Google Shape;416;p54"/>
          <p:cNvSpPr txBox="1"/>
          <p:nvPr/>
        </p:nvSpPr>
        <p:spPr>
          <a:xfrm>
            <a:off x="1584650" y="4035725"/>
            <a:ext cx="10047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predicted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17" name="Google Shape;417;p54"/>
          <p:cNvSpPr txBox="1"/>
          <p:nvPr/>
        </p:nvSpPr>
        <p:spPr>
          <a:xfrm>
            <a:off x="0" y="2600300"/>
            <a:ext cx="684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Actual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18" name="Google Shape;418;p54"/>
          <p:cNvSpPr txBox="1"/>
          <p:nvPr/>
        </p:nvSpPr>
        <p:spPr>
          <a:xfrm>
            <a:off x="2299675" y="769550"/>
            <a:ext cx="25518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Condensed"/>
                <a:ea typeface="Roboto Condensed"/>
                <a:cs typeface="Roboto Condensed"/>
                <a:sym typeface="Roboto Condensed"/>
              </a:rPr>
              <a:t>0: grade above 40%</a:t>
            </a:r>
            <a:endParaRPr b="1"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Condensed"/>
                <a:ea typeface="Roboto Condensed"/>
                <a:cs typeface="Roboto Condensed"/>
                <a:sym typeface="Roboto Condensed"/>
              </a:rPr>
              <a:t>1 : grade under 40%</a:t>
            </a:r>
            <a:endParaRPr b="1" sz="16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19" name="Google Shape;419;p54"/>
          <p:cNvSpPr txBox="1"/>
          <p:nvPr/>
        </p:nvSpPr>
        <p:spPr>
          <a:xfrm>
            <a:off x="3941075" y="4128225"/>
            <a:ext cx="2516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 of 0: 76%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 of 1: 80%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Sensitivity of 0: 81%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Sensitivity of 1:  72%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64" name="Google Shape;164;p28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65" name="Google Shape;165;p28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8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here the subtitle if you need it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5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pic>
        <p:nvPicPr>
          <p:cNvPr id="425" name="Google Shape;42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6733" y="1988850"/>
            <a:ext cx="4143375" cy="246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6875" y="1516600"/>
            <a:ext cx="2730150" cy="323675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55"/>
          <p:cNvSpPr txBox="1"/>
          <p:nvPr/>
        </p:nvSpPr>
        <p:spPr>
          <a:xfrm>
            <a:off x="480525" y="1881400"/>
            <a:ext cx="3574500" cy="30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Exo 2"/>
                <a:ea typeface="Exo 2"/>
                <a:cs typeface="Exo 2"/>
                <a:sym typeface="Exo 2"/>
              </a:rPr>
              <a:t>Study time: 平日讀書時間</a:t>
            </a:r>
            <a:endParaRPr sz="1800"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Exo 2"/>
                <a:ea typeface="Exo 2"/>
                <a:cs typeface="Exo 2"/>
                <a:sym typeface="Exo 2"/>
              </a:rPr>
              <a:t>Nearsighted : 近視度數</a:t>
            </a:r>
            <a:endParaRPr sz="1800"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Exo 2"/>
                <a:ea typeface="Exo 2"/>
                <a:cs typeface="Exo 2"/>
                <a:sym typeface="Exo 2"/>
              </a:rPr>
              <a:t>Degree: 對自己科系的喜歡程度</a:t>
            </a:r>
            <a:endParaRPr sz="1800"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Exo 2"/>
                <a:ea typeface="Exo 2"/>
                <a:cs typeface="Exo 2"/>
                <a:sym typeface="Exo 2"/>
              </a:rPr>
              <a:t>Sport: 每周運動次數</a:t>
            </a:r>
            <a:endParaRPr sz="1800"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Exo 2"/>
                <a:ea typeface="Exo 2"/>
                <a:cs typeface="Exo 2"/>
                <a:sym typeface="Exo 2"/>
              </a:rPr>
              <a:t>Money: 打工時薪</a:t>
            </a:r>
            <a:endParaRPr sz="1800"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6"/>
          <p:cNvSpPr txBox="1"/>
          <p:nvPr>
            <p:ph type="ctrTitle"/>
          </p:nvPr>
        </p:nvSpPr>
        <p:spPr>
          <a:xfrm flipH="1">
            <a:off x="1147600" y="3085150"/>
            <a:ext cx="59379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&amp; </a:t>
            </a:r>
            <a:r>
              <a:rPr lang="en"/>
              <a:t>Future Work</a:t>
            </a:r>
            <a:endParaRPr/>
          </a:p>
        </p:txBody>
      </p:sp>
      <p:sp>
        <p:nvSpPr>
          <p:cNvPr id="433" name="Google Shape;433;p56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cxnSp>
        <p:nvCxnSpPr>
          <p:cNvPr id="434" name="Google Shape;434;p56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56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here the subtitle if you need it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7"/>
          <p:cNvSpPr/>
          <p:nvPr/>
        </p:nvSpPr>
        <p:spPr>
          <a:xfrm>
            <a:off x="2224950" y="3497600"/>
            <a:ext cx="4694100" cy="12933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57"/>
          <p:cNvSpPr/>
          <p:nvPr/>
        </p:nvSpPr>
        <p:spPr>
          <a:xfrm>
            <a:off x="4861350" y="1250900"/>
            <a:ext cx="2896800" cy="17493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57"/>
          <p:cNvSpPr/>
          <p:nvPr/>
        </p:nvSpPr>
        <p:spPr>
          <a:xfrm>
            <a:off x="1276000" y="1204150"/>
            <a:ext cx="2896800" cy="17493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57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</a:t>
            </a:r>
            <a:endParaRPr/>
          </a:p>
        </p:txBody>
      </p:sp>
      <p:sp>
        <p:nvSpPr>
          <p:cNvPr id="444" name="Google Shape;444;p57"/>
          <p:cNvSpPr txBox="1"/>
          <p:nvPr/>
        </p:nvSpPr>
        <p:spPr>
          <a:xfrm>
            <a:off x="1524725" y="1299050"/>
            <a:ext cx="29850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For Image classification: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Resolution of image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Different Camera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Standard Rules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Dependency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Extraction of palm texture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5" name="Google Shape;445;p57"/>
          <p:cNvSpPr txBox="1"/>
          <p:nvPr/>
        </p:nvSpPr>
        <p:spPr>
          <a:xfrm>
            <a:off x="4894850" y="1250888"/>
            <a:ext cx="29850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For other data classification: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Features dependency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Design of Questionnaire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6" name="Google Shape;446;p57"/>
          <p:cNvSpPr txBox="1"/>
          <p:nvPr/>
        </p:nvSpPr>
        <p:spPr>
          <a:xfrm>
            <a:off x="2632100" y="3545725"/>
            <a:ext cx="6169200" cy="12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Problems in common</a:t>
            </a:r>
            <a:r>
              <a:rPr b="1" lang="en">
                <a:latin typeface="Georgia"/>
                <a:ea typeface="Georgia"/>
                <a:cs typeface="Georgia"/>
                <a:sym typeface="Georgia"/>
              </a:rPr>
              <a:t>: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Lack of sample data!</a:t>
            </a:r>
            <a:endParaRPr sz="20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47" name="Google Shape;447;p57"/>
          <p:cNvCxnSpPr/>
          <p:nvPr/>
        </p:nvCxnSpPr>
        <p:spPr>
          <a:xfrm>
            <a:off x="3145650" y="3009600"/>
            <a:ext cx="272700" cy="433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8" name="Google Shape;448;p57"/>
          <p:cNvCxnSpPr/>
          <p:nvPr/>
        </p:nvCxnSpPr>
        <p:spPr>
          <a:xfrm flipH="1">
            <a:off x="5320150" y="3032300"/>
            <a:ext cx="272700" cy="433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8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Future Work</a:t>
            </a:r>
            <a:endParaRPr sz="3000"/>
          </a:p>
        </p:txBody>
      </p:sp>
      <p:sp>
        <p:nvSpPr>
          <p:cNvPr id="454" name="Google Shape;454;p58"/>
          <p:cNvSpPr txBox="1"/>
          <p:nvPr/>
        </p:nvSpPr>
        <p:spPr>
          <a:xfrm>
            <a:off x="1492650" y="1091400"/>
            <a:ext cx="6395400" cy="40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Georgia"/>
              <a:buChar char="❏"/>
            </a:pPr>
            <a:r>
              <a:rPr lang="en" sz="2600">
                <a:latin typeface="Georgia"/>
                <a:ea typeface="Georgia"/>
                <a:cs typeface="Georgia"/>
                <a:sym typeface="Georgia"/>
              </a:rPr>
              <a:t>Collecting more and more data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Georgia"/>
              <a:buChar char="❏"/>
            </a:pPr>
            <a:r>
              <a:rPr lang="en" sz="2600">
                <a:latin typeface="Georgia"/>
                <a:ea typeface="Georgia"/>
                <a:cs typeface="Georgia"/>
                <a:sym typeface="Georgia"/>
              </a:rPr>
              <a:t>Try other suitable features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Georgia"/>
              <a:buChar char="❏"/>
            </a:pPr>
            <a:r>
              <a:rPr lang="en" sz="2600">
                <a:latin typeface="Georgia"/>
                <a:ea typeface="Georgia"/>
                <a:cs typeface="Georgia"/>
                <a:sym typeface="Georgia"/>
              </a:rPr>
              <a:t>Try to use the same camera to take picture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Georgia"/>
              <a:buChar char="❏"/>
            </a:pPr>
            <a:r>
              <a:rPr lang="en" sz="2600">
                <a:latin typeface="Georgia"/>
                <a:ea typeface="Georgia"/>
                <a:cs typeface="Georgia"/>
                <a:sym typeface="Georgia"/>
              </a:rPr>
              <a:t>Change a topic 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latin typeface="Georgia"/>
                <a:ea typeface="Georgia"/>
                <a:cs typeface="Georgia"/>
                <a:sym typeface="Georgia"/>
              </a:rPr>
              <a:t>(Maybe there’s no relation between palm and grade)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9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60" name="Google Shape;460;p59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cxnSp>
        <p:nvCxnSpPr>
          <p:cNvPr id="461" name="Google Shape;461;p5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2" name="Google Shape;462;p59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here the subtitle if you need it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0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68" name="Google Shape;468;p60"/>
          <p:cNvSpPr txBox="1"/>
          <p:nvPr/>
        </p:nvSpPr>
        <p:spPr>
          <a:xfrm>
            <a:off x="1547175" y="1059000"/>
            <a:ext cx="6294300" cy="3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69" name="Google Shape;469;p60"/>
          <p:cNvSpPr txBox="1"/>
          <p:nvPr/>
        </p:nvSpPr>
        <p:spPr>
          <a:xfrm>
            <a:off x="1492650" y="1091400"/>
            <a:ext cx="6395400" cy="40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Georgia"/>
              <a:buChar char="❏"/>
            </a:pPr>
            <a:r>
              <a:rPr lang="en" sz="2600">
                <a:latin typeface="Georgia"/>
                <a:ea typeface="Georgia"/>
                <a:cs typeface="Georgia"/>
                <a:sym typeface="Georgia"/>
              </a:rPr>
              <a:t>Study time contributes the most in predicting grade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Georgia"/>
              <a:buChar char="❏"/>
            </a:pPr>
            <a:r>
              <a:rPr lang="en" sz="2600">
                <a:latin typeface="Georgia"/>
                <a:ea typeface="Georgia"/>
                <a:cs typeface="Georgia"/>
                <a:sym typeface="Georgia"/>
              </a:rPr>
              <a:t>Logistic Regression performs better than Random Forest.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Georgia"/>
              <a:buChar char="❏"/>
            </a:pPr>
            <a:r>
              <a:rPr lang="en" sz="2600">
                <a:latin typeface="Georgia"/>
                <a:ea typeface="Georgia"/>
                <a:cs typeface="Georgia"/>
                <a:sym typeface="Georgia"/>
              </a:rPr>
              <a:t>Palmistry seems unrelated but with this CNN model we can find the relations with the features.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1"/>
          <p:cNvSpPr txBox="1"/>
          <p:nvPr>
            <p:ph type="ctrTitle"/>
          </p:nvPr>
        </p:nvSpPr>
        <p:spPr>
          <a:xfrm flipH="1">
            <a:off x="2022300" y="2300425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Listening</a:t>
            </a:r>
            <a:endParaRPr/>
          </a:p>
        </p:txBody>
      </p:sp>
      <p:cxnSp>
        <p:nvCxnSpPr>
          <p:cNvPr id="475" name="Google Shape;475;p61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61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2"/>
          <p:cNvSpPr txBox="1"/>
          <p:nvPr/>
        </p:nvSpPr>
        <p:spPr>
          <a:xfrm>
            <a:off x="1771500" y="1822000"/>
            <a:ext cx="5601000" cy="21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0">
                <a:latin typeface="Georgia"/>
                <a:ea typeface="Georgia"/>
                <a:cs typeface="Georgia"/>
                <a:sym typeface="Georgia"/>
              </a:rPr>
              <a:t>Q &amp; A</a:t>
            </a:r>
            <a:endParaRPr b="1" sz="70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idx="1" type="subTitle"/>
          </p:nvPr>
        </p:nvSpPr>
        <p:spPr>
          <a:xfrm>
            <a:off x="1386300" y="1243050"/>
            <a:ext cx="63714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Georgia"/>
                <a:ea typeface="Georgia"/>
                <a:cs typeface="Georgia"/>
                <a:sym typeface="Georgia"/>
              </a:rPr>
              <a:t>Predict students’ grade using Machine Learning.</a:t>
            </a:r>
            <a:endParaRPr b="1"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Georgia"/>
                <a:ea typeface="Georgia"/>
                <a:cs typeface="Georgia"/>
                <a:sym typeface="Georgia"/>
              </a:rPr>
              <a:t>How to predict?</a:t>
            </a:r>
            <a:endParaRPr b="1"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72" name="Google Shape;172;p29"/>
          <p:cNvSpPr txBox="1"/>
          <p:nvPr>
            <p:ph idx="4294967295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Introduction</a:t>
            </a:r>
            <a:endParaRPr sz="3500"/>
          </a:p>
        </p:txBody>
      </p:sp>
      <p:sp>
        <p:nvSpPr>
          <p:cNvPr id="173" name="Google Shape;173;p29"/>
          <p:cNvSpPr txBox="1"/>
          <p:nvPr/>
        </p:nvSpPr>
        <p:spPr>
          <a:xfrm>
            <a:off x="-730050" y="2062750"/>
            <a:ext cx="46218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74" name="Google Shape;174;p29"/>
          <p:cNvPicPr preferRelativeResize="0"/>
          <p:nvPr/>
        </p:nvPicPr>
        <p:blipFill rotWithShape="1">
          <a:blip r:embed="rId3">
            <a:alphaModFix/>
          </a:blip>
          <a:srcRect b="0" l="0" r="49387" t="0"/>
          <a:stretch/>
        </p:blipFill>
        <p:spPr>
          <a:xfrm rot="263304">
            <a:off x="5665025" y="2866850"/>
            <a:ext cx="1364326" cy="169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9"/>
          <p:cNvSpPr/>
          <p:nvPr/>
        </p:nvSpPr>
        <p:spPr>
          <a:xfrm>
            <a:off x="1617375" y="2817150"/>
            <a:ext cx="1179600" cy="5391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 Semibold"/>
                <a:ea typeface="Proxima Nova Semibold"/>
                <a:cs typeface="Proxima Nova Semibold"/>
                <a:sym typeface="Proxima Nova Semibold"/>
              </a:rPr>
              <a:t>第幾類組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6" name="Google Shape;176;p29"/>
          <p:cNvSpPr/>
          <p:nvPr/>
        </p:nvSpPr>
        <p:spPr>
          <a:xfrm rot="-687340">
            <a:off x="2838771" y="3373625"/>
            <a:ext cx="1179701" cy="539047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 Semibold"/>
                <a:ea typeface="Proxima Nova Semibold"/>
                <a:cs typeface="Proxima Nova Semibold"/>
                <a:sym typeface="Proxima Nova Semibold"/>
              </a:rPr>
              <a:t>每周運動次數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7" name="Google Shape;177;p29"/>
          <p:cNvSpPr/>
          <p:nvPr/>
        </p:nvSpPr>
        <p:spPr>
          <a:xfrm rot="478011">
            <a:off x="1498664" y="4250115"/>
            <a:ext cx="2471857" cy="539199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 Semibold"/>
                <a:ea typeface="Proxima Nova Semibold"/>
                <a:cs typeface="Proxima Nova Semibold"/>
                <a:sym typeface="Proxima Nova Semibold"/>
              </a:rPr>
              <a:t>對自己科系的喜歡程度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idx="1" type="subTitle"/>
          </p:nvPr>
        </p:nvSpPr>
        <p:spPr>
          <a:xfrm>
            <a:off x="1251925" y="1601675"/>
            <a:ext cx="63714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❏"/>
            </a:pPr>
            <a:r>
              <a:rPr b="1" lang="en" sz="1800">
                <a:latin typeface="Georgia"/>
                <a:ea typeface="Georgia"/>
                <a:cs typeface="Georgia"/>
                <a:sym typeface="Georgia"/>
              </a:rPr>
              <a:t>Curious about whether fortune teller is a superstition or a true story. </a:t>
            </a:r>
            <a:endParaRPr b="1"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❏"/>
            </a:pPr>
            <a:r>
              <a:rPr b="1" lang="en" sz="1800">
                <a:latin typeface="Georgia"/>
                <a:ea typeface="Georgia"/>
                <a:cs typeface="Georgia"/>
                <a:sym typeface="Georgia"/>
              </a:rPr>
              <a:t>Try to solve something that human is hard to recognize.</a:t>
            </a:r>
            <a:endParaRPr b="1" sz="18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83" name="Google Shape;183;p30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30"/>
          <p:cNvCxnSpPr/>
          <p:nvPr/>
        </p:nvCxnSpPr>
        <p:spPr>
          <a:xfrm>
            <a:off x="-56150" y="4362575"/>
            <a:ext cx="457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" name="Google Shape;185;p30"/>
          <p:cNvSpPr txBox="1"/>
          <p:nvPr>
            <p:ph idx="4294967295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Motivation</a:t>
            </a:r>
            <a:endParaRPr sz="3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Pre-Processing</a:t>
            </a:r>
            <a:endParaRPr/>
          </a:p>
        </p:txBody>
      </p:sp>
      <p:sp>
        <p:nvSpPr>
          <p:cNvPr id="191" name="Google Shape;191;p31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92" name="Google Shape;192;p31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3" name="Google Shape;193;p31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here the subtitle if you need it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Data Collection</a:t>
            </a:r>
            <a:endParaRPr sz="3500"/>
          </a:p>
        </p:txBody>
      </p:sp>
      <p:sp>
        <p:nvSpPr>
          <p:cNvPr id="199" name="Google Shape;199;p32"/>
          <p:cNvSpPr txBox="1"/>
          <p:nvPr/>
        </p:nvSpPr>
        <p:spPr>
          <a:xfrm>
            <a:off x="128550" y="3930025"/>
            <a:ext cx="4561500" cy="1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Georgia"/>
                <a:ea typeface="Georgia"/>
                <a:cs typeface="Georgia"/>
                <a:sym typeface="Georgia"/>
              </a:rPr>
              <a:t>Questionnaire posted on social media</a:t>
            </a:r>
            <a:endParaRPr sz="17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Georgia"/>
                <a:ea typeface="Georgia"/>
                <a:cs typeface="Georgia"/>
                <a:sym typeface="Georgia"/>
              </a:rPr>
              <a:t>with 17 questions. </a:t>
            </a:r>
            <a:endParaRPr sz="17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Georgia"/>
                <a:ea typeface="Georgia"/>
                <a:cs typeface="Georgia"/>
                <a:sym typeface="Georgia"/>
              </a:rPr>
              <a:t>(16 features and 1 picture)</a:t>
            </a:r>
            <a:endParaRPr sz="17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00" name="Google Shape;20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762" y="1161775"/>
            <a:ext cx="3201912" cy="2665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0050" y="2205975"/>
            <a:ext cx="4361377" cy="2368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2"/>
          <p:cNvSpPr txBox="1"/>
          <p:nvPr/>
        </p:nvSpPr>
        <p:spPr>
          <a:xfrm>
            <a:off x="5023425" y="1161775"/>
            <a:ext cx="36348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 Got about 180 reponses.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Data Processing</a:t>
            </a:r>
            <a:endParaRPr sz="3500"/>
          </a:p>
        </p:txBody>
      </p:sp>
      <p:sp>
        <p:nvSpPr>
          <p:cNvPr id="208" name="Google Shape;208;p33"/>
          <p:cNvSpPr txBox="1"/>
          <p:nvPr/>
        </p:nvSpPr>
        <p:spPr>
          <a:xfrm>
            <a:off x="1276000" y="1260325"/>
            <a:ext cx="6571800" cy="30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Fill missing value: 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With highest frequency, if categorical feature.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With average number, if numerical feature.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Deal with noise data: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       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Some data are obviously noisy. 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 Ex: 就讀學校：鬼殺隊, 近視度數：3.1415 etc.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 Ex: upload a GoogleMap picture instead of a palm picture. 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209" name="Google Shape;20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6650" y="2332350"/>
            <a:ext cx="2080325" cy="125444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/>
          <p:nvPr/>
        </p:nvSpPr>
        <p:spPr>
          <a:xfrm>
            <a:off x="168650" y="939350"/>
            <a:ext cx="3827700" cy="1776900"/>
          </a:xfrm>
          <a:prstGeom prst="ellipse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4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Data Preprocessing</a:t>
            </a:r>
            <a:endParaRPr sz="3500"/>
          </a:p>
        </p:txBody>
      </p:sp>
      <p:sp>
        <p:nvSpPr>
          <p:cNvPr id="216" name="Google Shape;216;p34"/>
          <p:cNvSpPr txBox="1"/>
          <p:nvPr/>
        </p:nvSpPr>
        <p:spPr>
          <a:xfrm>
            <a:off x="746350" y="1197950"/>
            <a:ext cx="2768400" cy="12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For features: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❏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Label encoding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❏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One-hot encoding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17" name="Google Shape;217;p34"/>
          <p:cNvSpPr/>
          <p:nvPr/>
        </p:nvSpPr>
        <p:spPr>
          <a:xfrm>
            <a:off x="4236925" y="939350"/>
            <a:ext cx="4288500" cy="19899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4"/>
          <p:cNvSpPr txBox="1"/>
          <p:nvPr/>
        </p:nvSpPr>
        <p:spPr>
          <a:xfrm>
            <a:off x="5161940" y="1069104"/>
            <a:ext cx="3516600" cy="17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For Images: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❏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Resize image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❏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Transform image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❏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GrayScale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❏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Gaussian Filter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219" name="Google Shape;2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490" y="3140875"/>
            <a:ext cx="1692810" cy="1939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2225" y="3204470"/>
            <a:ext cx="1692800" cy="1939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25950" y="3179039"/>
            <a:ext cx="1602975" cy="1989873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4"/>
          <p:cNvSpPr/>
          <p:nvPr/>
        </p:nvSpPr>
        <p:spPr>
          <a:xfrm>
            <a:off x="778500" y="2768875"/>
            <a:ext cx="1837500" cy="372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CCCC"/>
                </a:solidFill>
              </a:rPr>
              <a:t>Original (RGB)</a:t>
            </a:r>
            <a:endParaRPr sz="1800">
              <a:solidFill>
                <a:srgbClr val="CCCCCC"/>
              </a:solidFill>
            </a:endParaRPr>
          </a:p>
        </p:txBody>
      </p:sp>
      <p:cxnSp>
        <p:nvCxnSpPr>
          <p:cNvPr id="223" name="Google Shape;223;p34"/>
          <p:cNvCxnSpPr>
            <a:stCxn id="219" idx="3"/>
          </p:cNvCxnSpPr>
          <p:nvPr/>
        </p:nvCxnSpPr>
        <p:spPr>
          <a:xfrm flipH="1" rot="10800000">
            <a:off x="2471300" y="4108894"/>
            <a:ext cx="522000" cy="1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4" name="Google Shape;224;p34"/>
          <p:cNvCxnSpPr/>
          <p:nvPr/>
        </p:nvCxnSpPr>
        <p:spPr>
          <a:xfrm flipH="1" rot="10800000">
            <a:off x="4774488" y="4108906"/>
            <a:ext cx="522000" cy="1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5" name="Google Shape;225;p34"/>
          <p:cNvSpPr/>
          <p:nvPr/>
        </p:nvSpPr>
        <p:spPr>
          <a:xfrm>
            <a:off x="3178688" y="2774363"/>
            <a:ext cx="1602900" cy="372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CCCC"/>
                </a:solidFill>
              </a:rPr>
              <a:t>GrayScale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226" name="Google Shape;226;p34"/>
          <p:cNvSpPr/>
          <p:nvPr/>
        </p:nvSpPr>
        <p:spPr>
          <a:xfrm>
            <a:off x="5325950" y="2768875"/>
            <a:ext cx="1837500" cy="372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CCCC"/>
                </a:solidFill>
              </a:rPr>
              <a:t>Gaussian Filter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227" name="Google Shape;227;p34"/>
          <p:cNvSpPr txBox="1"/>
          <p:nvPr/>
        </p:nvSpPr>
        <p:spPr>
          <a:xfrm>
            <a:off x="7374375" y="3571275"/>
            <a:ext cx="13041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highlight>
                  <a:srgbClr val="FFD966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Reduce</a:t>
            </a:r>
            <a:endParaRPr b="1" sz="2000">
              <a:highlight>
                <a:srgbClr val="FFD966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highlight>
                  <a:srgbClr val="FFD966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Picture</a:t>
            </a:r>
            <a:endParaRPr b="1" sz="2000">
              <a:highlight>
                <a:srgbClr val="FFD966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highlight>
                  <a:srgbClr val="FFD966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Noise!</a:t>
            </a:r>
            <a:endParaRPr b="1" sz="2000">
              <a:highlight>
                <a:srgbClr val="FFD966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